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sldIdLst>
    <p:sldId id="298" r:id="rId5"/>
    <p:sldId id="301" r:id="rId6"/>
    <p:sldId id="302" r:id="rId7"/>
    <p:sldId id="303" r:id="rId8"/>
    <p:sldId id="304" r:id="rId9"/>
    <p:sldId id="305" r:id="rId10"/>
    <p:sldId id="306" r:id="rId11"/>
    <p:sldId id="312" r:id="rId12"/>
    <p:sldId id="310" r:id="rId13"/>
    <p:sldId id="311" r:id="rId14"/>
    <p:sldId id="31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19" autoAdjust="0"/>
  </p:normalViewPr>
  <p:slideViewPr>
    <p:cSldViewPr snapToGrid="0">
      <p:cViewPr varScale="1">
        <p:scale>
          <a:sx n="81" d="100"/>
          <a:sy n="81" d="100"/>
        </p:scale>
        <p:origin x="70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E850B8-3D72-4543-BA80-2CC80803AD52}" type="datetimeFigureOut">
              <a:rPr lang="en-US" smtClean="0"/>
              <a:t>11/19/2021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A02E2-72F4-41BD-8E29-2362E3914E2F}" type="slidenum">
              <a:rPr lang="en-US" smtClean="0"/>
              <a:t>‹#›</a:t>
            </a:fld>
            <a:endParaRPr lang="en-US"/>
          </a:p>
        </p:txBody>
      </p:sp>
    </p:spTree>
    <p:extLst>
      <p:ext uri="{BB962C8B-B14F-4D97-AF65-F5344CB8AC3E}">
        <p14:creationId xmlns:p14="http://schemas.microsoft.com/office/powerpoint/2010/main" val="17992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introduction with class number and university</a:t>
            </a:r>
          </a:p>
        </p:txBody>
      </p:sp>
      <p:sp>
        <p:nvSpPr>
          <p:cNvPr id="4" name="Slide Number Placeholder 3"/>
          <p:cNvSpPr>
            <a:spLocks noGrp="1"/>
          </p:cNvSpPr>
          <p:nvPr>
            <p:ph type="sldNum" sz="quarter" idx="5"/>
          </p:nvPr>
        </p:nvSpPr>
        <p:spPr/>
        <p:txBody>
          <a:bodyPr/>
          <a:lstStyle/>
          <a:p>
            <a:fld id="{9B6A02E2-72F4-41BD-8E29-2362E3914E2F}" type="slidenum">
              <a:rPr lang="en-US" smtClean="0"/>
              <a:t>1</a:t>
            </a:fld>
            <a:endParaRPr lang="en-US"/>
          </a:p>
        </p:txBody>
      </p:sp>
    </p:spTree>
    <p:extLst>
      <p:ext uri="{BB962C8B-B14F-4D97-AF65-F5344CB8AC3E}">
        <p14:creationId xmlns:p14="http://schemas.microsoft.com/office/powerpoint/2010/main" val="3088550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11/19/2021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11/19/2021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11/19/2021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11/19/2021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11/19/2021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11/19/2021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11/19/2021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11/19/2021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11/19/2021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11/19/2021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Predicting the future of the S&amp;P 500 Index</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Ori Rinaman</a:t>
            </a:r>
          </a:p>
          <a:p>
            <a:pPr>
              <a:lnSpc>
                <a:spcPct val="100000"/>
              </a:lnSpc>
            </a:pPr>
            <a:r>
              <a:rPr lang="en-US" sz="1600" dirty="0"/>
              <a:t>Bellevue University</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Recorded Sound">
            <a:hlinkClick r:id="" action="ppaction://media"/>
            <a:extLst>
              <a:ext uri="{FF2B5EF4-FFF2-40B4-BE49-F238E27FC236}">
                <a16:creationId xmlns:a16="http://schemas.microsoft.com/office/drawing/2014/main" id="{BB335D54-D703-49AE-A856-C7BEB849765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254331" y="2819400"/>
            <a:ext cx="609600" cy="609600"/>
          </a:xfrm>
          <a:prstGeom prst="rect">
            <a:avLst/>
          </a:prstGeom>
        </p:spPr>
      </p:pic>
      <p:sp>
        <p:nvSpPr>
          <p:cNvPr id="6" name="TextBox 5">
            <a:extLst>
              <a:ext uri="{FF2B5EF4-FFF2-40B4-BE49-F238E27FC236}">
                <a16:creationId xmlns:a16="http://schemas.microsoft.com/office/drawing/2014/main" id="{8F3D4847-77F8-4113-824D-ACAE3917D707}"/>
              </a:ext>
            </a:extLst>
          </p:cNvPr>
          <p:cNvSpPr txBox="1"/>
          <p:nvPr/>
        </p:nvSpPr>
        <p:spPr>
          <a:xfrm>
            <a:off x="3868159" y="776777"/>
            <a:ext cx="3635926" cy="923330"/>
          </a:xfrm>
          <a:prstGeom prst="rect">
            <a:avLst/>
          </a:prstGeom>
          <a:noFill/>
        </p:spPr>
        <p:txBody>
          <a:bodyPr wrap="square" rtlCol="0">
            <a:spAutoFit/>
          </a:bodyPr>
          <a:lstStyle/>
          <a:p>
            <a:r>
              <a:rPr lang="en-US" b="1" dirty="0">
                <a:solidFill>
                  <a:schemeClr val="bg1"/>
                </a:solidFill>
              </a:rPr>
              <a:t>*Due to technical issues, you will have to go through the slides manually and play my recording</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advTm="5096"/>
    </mc:Choice>
    <mc:Fallback xmlns="">
      <p:transition spd="slow" advClick="0" advTm="5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3000"/>
                                  </p:stCondLst>
                                  <p:childTnLst>
                                    <p:cmd type="call" cmd="playFrom(0.0)">
                                      <p:cBhvr>
                                        <p:cTn id="6" dur="203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5092" objId="5"/>
        <p14:stopEvt time="5096" objId="5"/>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47FB-6E95-40B1-A9C8-ACB067D0A0CF}"/>
              </a:ext>
            </a:extLst>
          </p:cNvPr>
          <p:cNvSpPr>
            <a:spLocks noGrp="1"/>
          </p:cNvSpPr>
          <p:nvPr>
            <p:ph type="title"/>
          </p:nvPr>
        </p:nvSpPr>
        <p:spPr/>
        <p:txBody>
          <a:bodyPr/>
          <a:lstStyle/>
          <a:p>
            <a:r>
              <a:rPr lang="en-US" dirty="0"/>
              <a:t>Future Steps</a:t>
            </a:r>
          </a:p>
        </p:txBody>
      </p:sp>
      <p:sp>
        <p:nvSpPr>
          <p:cNvPr id="3" name="Content Placeholder 2">
            <a:extLst>
              <a:ext uri="{FF2B5EF4-FFF2-40B4-BE49-F238E27FC236}">
                <a16:creationId xmlns:a16="http://schemas.microsoft.com/office/drawing/2014/main" id="{7C7AF294-F2EE-48D0-9AB3-AABB3A85AF55}"/>
              </a:ext>
            </a:extLst>
          </p:cNvPr>
          <p:cNvSpPr>
            <a:spLocks noGrp="1"/>
          </p:cNvSpPr>
          <p:nvPr>
            <p:ph idx="1"/>
          </p:nvPr>
        </p:nvSpPr>
        <p:spPr/>
        <p:txBody>
          <a:bodyPr/>
          <a:lstStyle/>
          <a:p>
            <a:r>
              <a:rPr lang="en-US" dirty="0"/>
              <a:t>Spend more time investigating more factors that can influence the stock market / S&amp;P500 index</a:t>
            </a:r>
          </a:p>
          <a:p>
            <a:r>
              <a:rPr lang="en-US" dirty="0"/>
              <a:t>Adding more variables </a:t>
            </a:r>
          </a:p>
          <a:p>
            <a:r>
              <a:rPr lang="en-US" dirty="0"/>
              <a:t>Adding data from before 2001</a:t>
            </a:r>
          </a:p>
          <a:p>
            <a:r>
              <a:rPr lang="en-US" dirty="0"/>
              <a:t>Learning more about time series analysis and how I could have applied to this project</a:t>
            </a:r>
          </a:p>
          <a:p>
            <a:endParaRPr lang="en-US" dirty="0"/>
          </a:p>
        </p:txBody>
      </p:sp>
      <p:pic>
        <p:nvPicPr>
          <p:cNvPr id="5" name="Recorded Sound">
            <a:hlinkClick r:id="" action="ppaction://media"/>
            <a:extLst>
              <a:ext uri="{FF2B5EF4-FFF2-40B4-BE49-F238E27FC236}">
                <a16:creationId xmlns:a16="http://schemas.microsoft.com/office/drawing/2014/main" id="{E287C4C6-0790-4F01-AD11-3144483774E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378431" y="3379046"/>
            <a:ext cx="609600" cy="609600"/>
          </a:xfrm>
          <a:prstGeom prst="rect">
            <a:avLst/>
          </a:prstGeom>
        </p:spPr>
      </p:pic>
    </p:spTree>
    <p:extLst>
      <p:ext uri="{BB962C8B-B14F-4D97-AF65-F5344CB8AC3E}">
        <p14:creationId xmlns:p14="http://schemas.microsoft.com/office/powerpoint/2010/main" val="2885485718"/>
      </p:ext>
    </p:extLst>
  </p:cSld>
  <p:clrMapOvr>
    <a:masterClrMapping/>
  </p:clrMapOvr>
  <mc:AlternateContent xmlns:mc="http://schemas.openxmlformats.org/markup-compatibility/2006" xmlns:p14="http://schemas.microsoft.com/office/powerpoint/2010/main">
    <mc:Choice Requires="p14">
      <p:transition spd="slow" p14:dur="2000" advClick="0" advTm="47350"/>
    </mc:Choice>
    <mc:Fallback xmlns="">
      <p:transition spd="slow" advClick="0" advTm="47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2000"/>
                                  </p:stCondLst>
                                  <p:childTnLst>
                                    <p:cmd type="call" cmd="playFrom(0.0)">
                                      <p:cBhvr>
                                        <p:cTn id="6" dur="429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2005" objId="5"/>
        <p14:stopEvt time="45010" objId="5"/>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3CAD-0A53-4B01-8CDD-127250D1E485}"/>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39896896-2F03-4687-B99A-EB379B1C2D02}"/>
              </a:ext>
            </a:extLst>
          </p:cNvPr>
          <p:cNvSpPr>
            <a:spLocks noGrp="1"/>
          </p:cNvSpPr>
          <p:nvPr>
            <p:ph idx="1"/>
          </p:nvPr>
        </p:nvSpPr>
        <p:spPr/>
        <p:txBody>
          <a:bodyPr/>
          <a:lstStyle/>
          <a:p>
            <a:endParaRPr lang="en-US" dirty="0"/>
          </a:p>
        </p:txBody>
      </p:sp>
      <p:pic>
        <p:nvPicPr>
          <p:cNvPr id="4" name="Recorded Sound">
            <a:hlinkClick r:id="" action="ppaction://media"/>
            <a:extLst>
              <a:ext uri="{FF2B5EF4-FFF2-40B4-BE49-F238E27FC236}">
                <a16:creationId xmlns:a16="http://schemas.microsoft.com/office/drawing/2014/main" id="{FF08A73C-405E-4536-BEFF-A05B932DE9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256511" y="3195221"/>
            <a:ext cx="609600" cy="609600"/>
          </a:xfrm>
          <a:prstGeom prst="rect">
            <a:avLst/>
          </a:prstGeom>
        </p:spPr>
      </p:pic>
    </p:spTree>
    <p:extLst>
      <p:ext uri="{BB962C8B-B14F-4D97-AF65-F5344CB8AC3E}">
        <p14:creationId xmlns:p14="http://schemas.microsoft.com/office/powerpoint/2010/main" val="1768479037"/>
      </p:ext>
    </p:extLst>
  </p:cSld>
  <p:clrMapOvr>
    <a:masterClrMapping/>
  </p:clrMapOvr>
  <mc:AlternateContent xmlns:mc="http://schemas.openxmlformats.org/markup-compatibility/2006" xmlns:p14="http://schemas.microsoft.com/office/powerpoint/2010/main">
    <mc:Choice Requires="p14">
      <p:transition spd="slow" p14:dur="2000" advClick="0" advTm="59834"/>
    </mc:Choice>
    <mc:Fallback xmlns="">
      <p:transition spd="slow" advClick="0" advTm="59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2000"/>
                                  </p:stCondLst>
                                  <p:childTnLst>
                                    <p:cmd type="call" cmd="playFrom(0.0)">
                                      <p:cBhvr>
                                        <p:cTn id="6" dur="545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020" objId="4"/>
        <p14:stopEvt time="56610" objId="4"/>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110F9-72A6-4B6B-B3C2-5C6368F14718}"/>
              </a:ext>
            </a:extLst>
          </p:cNvPr>
          <p:cNvSpPr>
            <a:spLocks noGrp="1"/>
          </p:cNvSpPr>
          <p:nvPr>
            <p:ph type="title"/>
          </p:nvPr>
        </p:nvSpPr>
        <p:spPr>
          <a:xfrm>
            <a:off x="1097280" y="261436"/>
            <a:ext cx="10058400" cy="1450757"/>
          </a:xfrm>
        </p:spPr>
        <p:txBody>
          <a:bodyPr/>
          <a:lstStyle/>
          <a:p>
            <a:r>
              <a:rPr lang="en-US" dirty="0"/>
              <a:t>Background</a:t>
            </a:r>
          </a:p>
        </p:txBody>
      </p:sp>
      <p:sp>
        <p:nvSpPr>
          <p:cNvPr id="3" name="Content Placeholder 2">
            <a:extLst>
              <a:ext uri="{FF2B5EF4-FFF2-40B4-BE49-F238E27FC236}">
                <a16:creationId xmlns:a16="http://schemas.microsoft.com/office/drawing/2014/main" id="{86A58FD6-F896-4D90-AED1-E52A7D4FAAB3}"/>
              </a:ext>
            </a:extLst>
          </p:cNvPr>
          <p:cNvSpPr>
            <a:spLocks noGrp="1"/>
          </p:cNvSpPr>
          <p:nvPr>
            <p:ph idx="1"/>
          </p:nvPr>
        </p:nvSpPr>
        <p:spPr>
          <a:xfrm>
            <a:off x="989351" y="2108201"/>
            <a:ext cx="10166329" cy="3760891"/>
          </a:xfrm>
        </p:spPr>
        <p:txBody>
          <a:bodyPr>
            <a:normAutofit/>
          </a:bodyPr>
          <a:lstStyle/>
          <a:p>
            <a:r>
              <a:rPr lang="en-US" dirty="0"/>
              <a:t>The United States has the biggest stock market in the world</a:t>
            </a:r>
          </a:p>
          <a:p>
            <a:r>
              <a:rPr lang="en-US" dirty="0"/>
              <a:t>Investing in the stock market is a major part of many peoples lives (stocks, 401k’s, etc.)</a:t>
            </a:r>
          </a:p>
          <a:p>
            <a:r>
              <a:rPr lang="en-US" dirty="0"/>
              <a:t>There are three major indexes that track the performance of various aspects of the market</a:t>
            </a:r>
          </a:p>
          <a:p>
            <a:pPr lvl="1"/>
            <a:r>
              <a:rPr lang="en-US" dirty="0"/>
              <a:t>DOW Jones Industrial Average</a:t>
            </a:r>
          </a:p>
          <a:p>
            <a:pPr lvl="1"/>
            <a:r>
              <a:rPr lang="en-US" dirty="0"/>
              <a:t>NASDAQ</a:t>
            </a:r>
          </a:p>
          <a:p>
            <a:pPr lvl="1"/>
            <a:r>
              <a:rPr lang="en-US" dirty="0"/>
              <a:t>S&amp;P500</a:t>
            </a:r>
          </a:p>
          <a:p>
            <a:pPr marL="201168" lvl="1" indent="0">
              <a:buNone/>
            </a:pPr>
            <a:r>
              <a:rPr lang="en-US" sz="1900" dirty="0"/>
              <a:t>The S&amp;P500 index is solely based on the 500 largest companies in the United States</a:t>
            </a:r>
          </a:p>
          <a:p>
            <a:pPr marL="201168" lvl="1" indent="0">
              <a:buNone/>
            </a:pPr>
            <a:r>
              <a:rPr lang="en-US" sz="1900" dirty="0"/>
              <a:t>Understanding any future aspects of the market can be an advantage to investors</a:t>
            </a:r>
          </a:p>
        </p:txBody>
      </p:sp>
      <p:pic>
        <p:nvPicPr>
          <p:cNvPr id="1026" name="Picture 2" descr="Flag of the United States - Wikipedia">
            <a:extLst>
              <a:ext uri="{FF2B5EF4-FFF2-40B4-BE49-F238E27FC236}">
                <a16:creationId xmlns:a16="http://schemas.microsoft.com/office/drawing/2014/main" id="{77C57B74-0354-4353-B0DE-121D4C191A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5230" y="5199907"/>
            <a:ext cx="2025827" cy="1065193"/>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0546AD3B-868C-45E1-94AE-F7CB79AA17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96187" y="3124200"/>
            <a:ext cx="609600" cy="609600"/>
          </a:xfrm>
          <a:prstGeom prst="rect">
            <a:avLst/>
          </a:prstGeom>
        </p:spPr>
      </p:pic>
    </p:spTree>
    <p:extLst>
      <p:ext uri="{BB962C8B-B14F-4D97-AF65-F5344CB8AC3E}">
        <p14:creationId xmlns:p14="http://schemas.microsoft.com/office/powerpoint/2010/main" val="1334641262"/>
      </p:ext>
    </p:extLst>
  </p:cSld>
  <p:clrMapOvr>
    <a:masterClrMapping/>
  </p:clrMapOvr>
  <mc:AlternateContent xmlns:mc="http://schemas.openxmlformats.org/markup-compatibility/2006" xmlns:p14="http://schemas.microsoft.com/office/powerpoint/2010/main">
    <mc:Choice Requires="p14">
      <p:transition spd="slow" p14:dur="2000" advClick="0" advTm="136000"/>
    </mc:Choice>
    <mc:Fallback xmlns="">
      <p:transition spd="slow" advClick="0" advTm="13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3000"/>
                                  </p:stCondLst>
                                  <p:childTnLst>
                                    <p:cmd type="call" cmd="playFrom(0.0)">
                                      <p:cBhvr>
                                        <p:cTn id="6" dur="2709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3005" objId="4"/>
        <p14:stopEvt time="4614" objId="4"/>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0BCC3-F2CB-4A0D-8D45-238F1F8B90A5}"/>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DC60CA36-D602-4DC4-9159-19404E562619}"/>
              </a:ext>
            </a:extLst>
          </p:cNvPr>
          <p:cNvSpPr>
            <a:spLocks noGrp="1"/>
          </p:cNvSpPr>
          <p:nvPr>
            <p:ph idx="1"/>
          </p:nvPr>
        </p:nvSpPr>
        <p:spPr/>
        <p:txBody>
          <a:bodyPr/>
          <a:lstStyle/>
          <a:p>
            <a:r>
              <a:rPr lang="en-US" dirty="0"/>
              <a:t>For decades people have been trying to beat the market trying to time it just right to make a fortune.  For my term project my goal was to determine if an accurate model can be created to predict the performance of the S&amp;P500 index.  The outcome the models will be predicting is if the index will either rise or fall next month.  Having the advantage of knowing how the index will perform is a huge advantage when it comes to investing.  An accurate model could prove to be highly valuable.   The data I will be using to develop the model will be from many of the lead indicators economists use to try and understand the market.</a:t>
            </a:r>
          </a:p>
        </p:txBody>
      </p:sp>
      <p:pic>
        <p:nvPicPr>
          <p:cNvPr id="4" name="Recorded Sound">
            <a:hlinkClick r:id="" action="ppaction://media"/>
            <a:extLst>
              <a:ext uri="{FF2B5EF4-FFF2-40B4-BE49-F238E27FC236}">
                <a16:creationId xmlns:a16="http://schemas.microsoft.com/office/drawing/2014/main" id="{A5359F31-B628-4759-A6E1-58A05BF6005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215674" y="3429000"/>
            <a:ext cx="609600" cy="609600"/>
          </a:xfrm>
          <a:prstGeom prst="rect">
            <a:avLst/>
          </a:prstGeom>
        </p:spPr>
      </p:pic>
    </p:spTree>
    <p:extLst>
      <p:ext uri="{BB962C8B-B14F-4D97-AF65-F5344CB8AC3E}">
        <p14:creationId xmlns:p14="http://schemas.microsoft.com/office/powerpoint/2010/main" val="1148999979"/>
      </p:ext>
    </p:extLst>
  </p:cSld>
  <p:clrMapOvr>
    <a:masterClrMapping/>
  </p:clrMapOvr>
  <mc:AlternateContent xmlns:mc="http://schemas.openxmlformats.org/markup-compatibility/2006" xmlns:p14="http://schemas.microsoft.com/office/powerpoint/2010/main">
    <mc:Choice Requires="p14">
      <p:transition spd="slow" p14:dur="2000" advClick="0" advTm="52529"/>
    </mc:Choice>
    <mc:Fallback xmlns="">
      <p:transition spd="slow" advClick="0" advTm="52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2000"/>
                                  </p:stCondLst>
                                  <p:childTnLst>
                                    <p:cmd type="call" cmd="playFrom(0.0)">
                                      <p:cBhvr>
                                        <p:cTn id="6" dur="484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022" objId="4"/>
        <p14:stopEvt time="50519" objId="4"/>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81D3-E801-4725-9561-44FD85C25535}"/>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5F05CD74-491F-440A-A777-A9146899DC16}"/>
              </a:ext>
            </a:extLst>
          </p:cNvPr>
          <p:cNvSpPr>
            <a:spLocks noGrp="1"/>
          </p:cNvSpPr>
          <p:nvPr>
            <p:ph idx="1"/>
          </p:nvPr>
        </p:nvSpPr>
        <p:spPr>
          <a:xfrm>
            <a:off x="1097280" y="1828282"/>
            <a:ext cx="4998720" cy="3760891"/>
          </a:xfrm>
        </p:spPr>
        <p:txBody>
          <a:bodyPr>
            <a:normAutofit/>
          </a:bodyPr>
          <a:lstStyle/>
          <a:p>
            <a:r>
              <a:rPr lang="en-US" dirty="0"/>
              <a:t>S&amp;P500 Monthly 2001 – 2021 </a:t>
            </a:r>
          </a:p>
          <a:p>
            <a:endParaRPr lang="en-US" dirty="0"/>
          </a:p>
          <a:p>
            <a:endParaRPr lang="en-US" dirty="0"/>
          </a:p>
          <a:p>
            <a:r>
              <a:rPr lang="en-US" dirty="0"/>
              <a:t>NASDAQ Monthly 2001 – 2021 </a:t>
            </a:r>
          </a:p>
          <a:p>
            <a:endParaRPr lang="en-US" dirty="0"/>
          </a:p>
          <a:p>
            <a:endParaRPr lang="en-US" dirty="0"/>
          </a:p>
          <a:p>
            <a:pPr marL="0" indent="0">
              <a:buNone/>
            </a:pPr>
            <a:r>
              <a:rPr lang="en-US" dirty="0"/>
              <a:t>DOW Monthly 2001 – 2021 </a:t>
            </a:r>
          </a:p>
        </p:txBody>
      </p:sp>
      <p:pic>
        <p:nvPicPr>
          <p:cNvPr id="4" name="Picture 3">
            <a:extLst>
              <a:ext uri="{FF2B5EF4-FFF2-40B4-BE49-F238E27FC236}">
                <a16:creationId xmlns:a16="http://schemas.microsoft.com/office/drawing/2014/main" id="{C8F058D4-3688-429A-9A61-3C5B86A05ACB}"/>
              </a:ext>
            </a:extLst>
          </p:cNvPr>
          <p:cNvPicPr>
            <a:picLocks noChangeAspect="1"/>
          </p:cNvPicPr>
          <p:nvPr/>
        </p:nvPicPr>
        <p:blipFill>
          <a:blip r:embed="rId4"/>
          <a:stretch>
            <a:fillRect/>
          </a:stretch>
        </p:blipFill>
        <p:spPr>
          <a:xfrm>
            <a:off x="1097280" y="2237759"/>
            <a:ext cx="1785776" cy="1102602"/>
          </a:xfrm>
          <a:prstGeom prst="rect">
            <a:avLst/>
          </a:prstGeom>
        </p:spPr>
      </p:pic>
      <p:pic>
        <p:nvPicPr>
          <p:cNvPr id="5" name="Picture 4">
            <a:extLst>
              <a:ext uri="{FF2B5EF4-FFF2-40B4-BE49-F238E27FC236}">
                <a16:creationId xmlns:a16="http://schemas.microsoft.com/office/drawing/2014/main" id="{B413EE93-E704-4289-8B86-4FD1CAC175F6}"/>
              </a:ext>
            </a:extLst>
          </p:cNvPr>
          <p:cNvPicPr>
            <a:picLocks noChangeAspect="1"/>
          </p:cNvPicPr>
          <p:nvPr/>
        </p:nvPicPr>
        <p:blipFill>
          <a:blip r:embed="rId5"/>
          <a:stretch>
            <a:fillRect/>
          </a:stretch>
        </p:blipFill>
        <p:spPr>
          <a:xfrm>
            <a:off x="1097281" y="5185174"/>
            <a:ext cx="1785776" cy="1102602"/>
          </a:xfrm>
          <a:prstGeom prst="rect">
            <a:avLst/>
          </a:prstGeom>
        </p:spPr>
      </p:pic>
      <p:sp>
        <p:nvSpPr>
          <p:cNvPr id="6" name="Content Placeholder 2">
            <a:extLst>
              <a:ext uri="{FF2B5EF4-FFF2-40B4-BE49-F238E27FC236}">
                <a16:creationId xmlns:a16="http://schemas.microsoft.com/office/drawing/2014/main" id="{10E96DD9-C95C-465E-8CCA-CB59A0072C96}"/>
              </a:ext>
            </a:extLst>
          </p:cNvPr>
          <p:cNvSpPr txBox="1">
            <a:spLocks/>
          </p:cNvSpPr>
          <p:nvPr/>
        </p:nvSpPr>
        <p:spPr>
          <a:xfrm>
            <a:off x="6549467" y="1828282"/>
            <a:ext cx="4998720"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Consumer Price Index (CPI) 2001 – 2021</a:t>
            </a:r>
          </a:p>
          <a:p>
            <a:endParaRPr lang="en-US" dirty="0"/>
          </a:p>
          <a:p>
            <a:endParaRPr lang="en-US" dirty="0"/>
          </a:p>
          <a:p>
            <a:r>
              <a:rPr lang="en-US" dirty="0"/>
              <a:t>Unemployment Rate 2001 – 2021</a:t>
            </a:r>
          </a:p>
          <a:p>
            <a:endParaRPr lang="en-US" dirty="0"/>
          </a:p>
          <a:p>
            <a:endParaRPr lang="en-US" dirty="0"/>
          </a:p>
          <a:p>
            <a:r>
              <a:rPr lang="en-US" dirty="0"/>
              <a:t>Gross Domestic Product (GDP) 2001 – 2021</a:t>
            </a:r>
          </a:p>
        </p:txBody>
      </p:sp>
      <p:pic>
        <p:nvPicPr>
          <p:cNvPr id="7" name="Picture 6">
            <a:extLst>
              <a:ext uri="{FF2B5EF4-FFF2-40B4-BE49-F238E27FC236}">
                <a16:creationId xmlns:a16="http://schemas.microsoft.com/office/drawing/2014/main" id="{7F49973A-C832-4116-8378-6CE8D959D9AA}"/>
              </a:ext>
            </a:extLst>
          </p:cNvPr>
          <p:cNvPicPr>
            <a:picLocks noChangeAspect="1"/>
          </p:cNvPicPr>
          <p:nvPr/>
        </p:nvPicPr>
        <p:blipFill>
          <a:blip r:embed="rId6"/>
          <a:stretch>
            <a:fillRect/>
          </a:stretch>
        </p:blipFill>
        <p:spPr>
          <a:xfrm>
            <a:off x="1097280" y="3749474"/>
            <a:ext cx="1785776" cy="1102602"/>
          </a:xfrm>
          <a:prstGeom prst="rect">
            <a:avLst/>
          </a:prstGeom>
        </p:spPr>
      </p:pic>
      <p:pic>
        <p:nvPicPr>
          <p:cNvPr id="8" name="Picture 7">
            <a:extLst>
              <a:ext uri="{FF2B5EF4-FFF2-40B4-BE49-F238E27FC236}">
                <a16:creationId xmlns:a16="http://schemas.microsoft.com/office/drawing/2014/main" id="{789BF0EB-B9E5-4CD8-B203-F07A196DABB7}"/>
              </a:ext>
            </a:extLst>
          </p:cNvPr>
          <p:cNvPicPr/>
          <p:nvPr/>
        </p:nvPicPr>
        <p:blipFill>
          <a:blip r:embed="rId7"/>
          <a:stretch>
            <a:fillRect/>
          </a:stretch>
        </p:blipFill>
        <p:spPr>
          <a:xfrm>
            <a:off x="6580464" y="3678146"/>
            <a:ext cx="1779766" cy="1108458"/>
          </a:xfrm>
          <a:prstGeom prst="rect">
            <a:avLst/>
          </a:prstGeom>
        </p:spPr>
      </p:pic>
      <p:pic>
        <p:nvPicPr>
          <p:cNvPr id="9" name="Picture 8">
            <a:extLst>
              <a:ext uri="{FF2B5EF4-FFF2-40B4-BE49-F238E27FC236}">
                <a16:creationId xmlns:a16="http://schemas.microsoft.com/office/drawing/2014/main" id="{20C8DDB9-9B11-4DE6-96BD-6779DC85B426}"/>
              </a:ext>
            </a:extLst>
          </p:cNvPr>
          <p:cNvPicPr/>
          <p:nvPr/>
        </p:nvPicPr>
        <p:blipFill>
          <a:blip r:embed="rId8"/>
          <a:stretch>
            <a:fillRect/>
          </a:stretch>
        </p:blipFill>
        <p:spPr>
          <a:xfrm>
            <a:off x="6549468" y="2166432"/>
            <a:ext cx="1810762" cy="1173929"/>
          </a:xfrm>
          <a:prstGeom prst="rect">
            <a:avLst/>
          </a:prstGeom>
        </p:spPr>
      </p:pic>
      <p:pic>
        <p:nvPicPr>
          <p:cNvPr id="10" name="Picture 9">
            <a:extLst>
              <a:ext uri="{FF2B5EF4-FFF2-40B4-BE49-F238E27FC236}">
                <a16:creationId xmlns:a16="http://schemas.microsoft.com/office/drawing/2014/main" id="{906D187D-7903-443E-AC99-22F5963FC400}"/>
              </a:ext>
            </a:extLst>
          </p:cNvPr>
          <p:cNvPicPr/>
          <p:nvPr/>
        </p:nvPicPr>
        <p:blipFill>
          <a:blip r:embed="rId9"/>
          <a:stretch>
            <a:fillRect/>
          </a:stretch>
        </p:blipFill>
        <p:spPr>
          <a:xfrm>
            <a:off x="6549466" y="5185174"/>
            <a:ext cx="1779766" cy="1102602"/>
          </a:xfrm>
          <a:prstGeom prst="rect">
            <a:avLst/>
          </a:prstGeom>
        </p:spPr>
      </p:pic>
      <p:sp>
        <p:nvSpPr>
          <p:cNvPr id="11" name="Right Brace 10">
            <a:extLst>
              <a:ext uri="{FF2B5EF4-FFF2-40B4-BE49-F238E27FC236}">
                <a16:creationId xmlns:a16="http://schemas.microsoft.com/office/drawing/2014/main" id="{728AB733-07F1-41A2-ABAE-E7AFAEDDC331}"/>
              </a:ext>
            </a:extLst>
          </p:cNvPr>
          <p:cNvSpPr/>
          <p:nvPr/>
        </p:nvSpPr>
        <p:spPr>
          <a:xfrm>
            <a:off x="4441370" y="3515557"/>
            <a:ext cx="326573" cy="25586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F1FA8F25-539B-4A9E-A8B3-31167525DDC1}"/>
              </a:ext>
            </a:extLst>
          </p:cNvPr>
          <p:cNvSpPr txBox="1"/>
          <p:nvPr/>
        </p:nvSpPr>
        <p:spPr>
          <a:xfrm>
            <a:off x="4767943" y="4494811"/>
            <a:ext cx="1604630" cy="600164"/>
          </a:xfrm>
          <a:prstGeom prst="rect">
            <a:avLst/>
          </a:prstGeom>
          <a:noFill/>
        </p:spPr>
        <p:txBody>
          <a:bodyPr wrap="square" rtlCol="0">
            <a:spAutoFit/>
          </a:bodyPr>
          <a:lstStyle/>
          <a:p>
            <a:r>
              <a:rPr lang="en-US" sz="1100" dirty="0"/>
              <a:t>Changed to percent change from previous month</a:t>
            </a:r>
          </a:p>
        </p:txBody>
      </p:sp>
      <p:sp>
        <p:nvSpPr>
          <p:cNvPr id="13" name="Right Brace 12">
            <a:extLst>
              <a:ext uri="{FF2B5EF4-FFF2-40B4-BE49-F238E27FC236}">
                <a16:creationId xmlns:a16="http://schemas.microsoft.com/office/drawing/2014/main" id="{CCEF6FA0-C5AE-44B6-95EB-7BBAED8FB3D0}"/>
              </a:ext>
            </a:extLst>
          </p:cNvPr>
          <p:cNvSpPr/>
          <p:nvPr/>
        </p:nvSpPr>
        <p:spPr>
          <a:xfrm>
            <a:off x="4441370" y="2032986"/>
            <a:ext cx="223210" cy="121624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29E7F21B-CDDC-4AD5-84F7-42925638104F}"/>
              </a:ext>
            </a:extLst>
          </p:cNvPr>
          <p:cNvSpPr txBox="1"/>
          <p:nvPr/>
        </p:nvSpPr>
        <p:spPr>
          <a:xfrm>
            <a:off x="4668264" y="2190450"/>
            <a:ext cx="1604630" cy="938719"/>
          </a:xfrm>
          <a:prstGeom prst="rect">
            <a:avLst/>
          </a:prstGeom>
          <a:noFill/>
        </p:spPr>
        <p:txBody>
          <a:bodyPr wrap="square" rtlCol="0">
            <a:spAutoFit/>
          </a:bodyPr>
          <a:lstStyle/>
          <a:p>
            <a:r>
              <a:rPr lang="en-US" sz="1100" dirty="0"/>
              <a:t>Aggregated to our target variable called “Status” </a:t>
            </a:r>
          </a:p>
          <a:p>
            <a:r>
              <a:rPr lang="en-US" sz="1100" dirty="0"/>
              <a:t>0 = rise </a:t>
            </a:r>
          </a:p>
          <a:p>
            <a:r>
              <a:rPr lang="en-US" sz="1100" dirty="0"/>
              <a:t>1 = fall</a:t>
            </a:r>
          </a:p>
        </p:txBody>
      </p:sp>
      <p:pic>
        <p:nvPicPr>
          <p:cNvPr id="15" name="Recorded Sound">
            <a:hlinkClick r:id="" action="ppaction://media"/>
            <a:extLst>
              <a:ext uri="{FF2B5EF4-FFF2-40B4-BE49-F238E27FC236}">
                <a16:creationId xmlns:a16="http://schemas.microsoft.com/office/drawing/2014/main" id="{9DC42DC2-082F-46A5-8817-978B32C1B0F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449452" y="3340361"/>
            <a:ext cx="609600" cy="609600"/>
          </a:xfrm>
          <a:prstGeom prst="rect">
            <a:avLst/>
          </a:prstGeom>
        </p:spPr>
      </p:pic>
    </p:spTree>
    <p:extLst>
      <p:ext uri="{BB962C8B-B14F-4D97-AF65-F5344CB8AC3E}">
        <p14:creationId xmlns:p14="http://schemas.microsoft.com/office/powerpoint/2010/main" val="2410671645"/>
      </p:ext>
    </p:extLst>
  </p:cSld>
  <p:clrMapOvr>
    <a:masterClrMapping/>
  </p:clrMapOvr>
  <mc:AlternateContent xmlns:mc="http://schemas.openxmlformats.org/markup-compatibility/2006" xmlns:p14="http://schemas.microsoft.com/office/powerpoint/2010/main">
    <mc:Choice Requires="p14">
      <p:transition spd="slow" p14:dur="2000" advClick="0" advTm="153506"/>
    </mc:Choice>
    <mc:Fallback xmlns="">
      <p:transition spd="slow" advClick="0" advTm="153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2000"/>
                                  </p:stCondLst>
                                  <p:childTnLst>
                                    <p:cmd type="call" cmd="playFrom(0.0)">
                                      <p:cBhvr>
                                        <p:cTn id="6" dur="344474"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extLst>
    <p:ext uri="{E180D4A7-C9FB-4DFB-919C-405C955672EB}">
      <p14:showEvtLst xmlns:p14="http://schemas.microsoft.com/office/powerpoint/2010/main">
        <p14:playEvt time="2003" objId="15"/>
        <p14:stopEvt time="153506" objId="15"/>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2A866-75C9-4286-BD13-FD588B370EB4}"/>
              </a:ext>
            </a:extLst>
          </p:cNvPr>
          <p:cNvSpPr>
            <a:spLocks noGrp="1"/>
          </p:cNvSpPr>
          <p:nvPr>
            <p:ph type="title"/>
          </p:nvPr>
        </p:nvSpPr>
        <p:spPr/>
        <p:txBody>
          <a:bodyPr/>
          <a:lstStyle/>
          <a:p>
            <a:r>
              <a:rPr lang="en-US" dirty="0"/>
              <a:t>Methods (Decision Trees)</a:t>
            </a:r>
          </a:p>
        </p:txBody>
      </p:sp>
      <p:sp>
        <p:nvSpPr>
          <p:cNvPr id="3" name="Content Placeholder 2">
            <a:extLst>
              <a:ext uri="{FF2B5EF4-FFF2-40B4-BE49-F238E27FC236}">
                <a16:creationId xmlns:a16="http://schemas.microsoft.com/office/drawing/2014/main" id="{16B581B0-25F7-47D4-9B4F-FEC3E34FC3EC}"/>
              </a:ext>
            </a:extLst>
          </p:cNvPr>
          <p:cNvSpPr>
            <a:spLocks noGrp="1"/>
          </p:cNvSpPr>
          <p:nvPr>
            <p:ph idx="1"/>
          </p:nvPr>
        </p:nvSpPr>
        <p:spPr/>
        <p:txBody>
          <a:bodyPr/>
          <a:lstStyle/>
          <a:p>
            <a:r>
              <a:rPr lang="en-US" dirty="0"/>
              <a:t>Supervised Machine Learning for both Classification and Regression</a:t>
            </a:r>
          </a:p>
          <a:p>
            <a:r>
              <a:rPr lang="en-US" dirty="0"/>
              <a:t>Visual representation of decisions and decision making</a:t>
            </a:r>
          </a:p>
          <a:p>
            <a:r>
              <a:rPr lang="en-US" dirty="0"/>
              <a:t>Data is continuously split according to a certain parameter</a:t>
            </a:r>
          </a:p>
          <a:p>
            <a:pPr marL="0" indent="0">
              <a:buNone/>
            </a:pPr>
            <a:endParaRPr lang="en-US" dirty="0"/>
          </a:p>
        </p:txBody>
      </p:sp>
      <p:pic>
        <p:nvPicPr>
          <p:cNvPr id="5" name="Picture 4">
            <a:extLst>
              <a:ext uri="{FF2B5EF4-FFF2-40B4-BE49-F238E27FC236}">
                <a16:creationId xmlns:a16="http://schemas.microsoft.com/office/drawing/2014/main" id="{197C9FC4-1AD0-4D14-89A5-DA692C92E02D}"/>
              </a:ext>
            </a:extLst>
          </p:cNvPr>
          <p:cNvPicPr>
            <a:picLocks noChangeAspect="1"/>
          </p:cNvPicPr>
          <p:nvPr/>
        </p:nvPicPr>
        <p:blipFill>
          <a:blip r:embed="rId4"/>
          <a:stretch>
            <a:fillRect/>
          </a:stretch>
        </p:blipFill>
        <p:spPr>
          <a:xfrm>
            <a:off x="4497355" y="3988646"/>
            <a:ext cx="2556453" cy="1946129"/>
          </a:xfrm>
          <a:prstGeom prst="rect">
            <a:avLst/>
          </a:prstGeom>
        </p:spPr>
      </p:pic>
      <p:pic>
        <p:nvPicPr>
          <p:cNvPr id="6" name="Recorded Sound">
            <a:hlinkClick r:id="" action="ppaction://media"/>
            <a:extLst>
              <a:ext uri="{FF2B5EF4-FFF2-40B4-BE49-F238E27FC236}">
                <a16:creationId xmlns:a16="http://schemas.microsoft.com/office/drawing/2014/main" id="{1E998874-3BF9-4B01-B29D-48D2D31C88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05064" y="3379046"/>
            <a:ext cx="609600" cy="609600"/>
          </a:xfrm>
          <a:prstGeom prst="rect">
            <a:avLst/>
          </a:prstGeom>
        </p:spPr>
      </p:pic>
    </p:spTree>
    <p:extLst>
      <p:ext uri="{BB962C8B-B14F-4D97-AF65-F5344CB8AC3E}">
        <p14:creationId xmlns:p14="http://schemas.microsoft.com/office/powerpoint/2010/main" val="2714761417"/>
      </p:ext>
    </p:extLst>
  </p:cSld>
  <p:clrMapOvr>
    <a:masterClrMapping/>
  </p:clrMapOvr>
  <mc:AlternateContent xmlns:mc="http://schemas.openxmlformats.org/markup-compatibility/2006" xmlns:p14="http://schemas.microsoft.com/office/powerpoint/2010/main">
    <mc:Choice Requires="p14">
      <p:transition spd="slow" p14:dur="2000" advClick="0" advTm="54662"/>
    </mc:Choice>
    <mc:Fallback xmlns="">
      <p:transition spd="slow" advClick="0" advTm="54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2000"/>
                                  </p:stCondLst>
                                  <p:childTnLst>
                                    <p:cmd type="call" cmd="playFrom(0.0)">
                                      <p:cBhvr>
                                        <p:cTn id="6" dur="5083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2003" objId="6"/>
        <p14:stopEvt time="52995" objId="6"/>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D563D-8CA9-4BAA-BDE5-307CA5F2E297}"/>
              </a:ext>
            </a:extLst>
          </p:cNvPr>
          <p:cNvSpPr>
            <a:spLocks noGrp="1"/>
          </p:cNvSpPr>
          <p:nvPr>
            <p:ph type="title"/>
          </p:nvPr>
        </p:nvSpPr>
        <p:spPr/>
        <p:txBody>
          <a:bodyPr/>
          <a:lstStyle/>
          <a:p>
            <a:r>
              <a:rPr lang="en-US" dirty="0"/>
              <a:t>Methods (Random Forrest) </a:t>
            </a:r>
          </a:p>
        </p:txBody>
      </p:sp>
      <p:sp>
        <p:nvSpPr>
          <p:cNvPr id="3" name="Content Placeholder 2">
            <a:extLst>
              <a:ext uri="{FF2B5EF4-FFF2-40B4-BE49-F238E27FC236}">
                <a16:creationId xmlns:a16="http://schemas.microsoft.com/office/drawing/2014/main" id="{BBE5F270-3315-4FFE-A6B9-4F094CA21066}"/>
              </a:ext>
            </a:extLst>
          </p:cNvPr>
          <p:cNvSpPr>
            <a:spLocks noGrp="1"/>
          </p:cNvSpPr>
          <p:nvPr>
            <p:ph idx="1"/>
          </p:nvPr>
        </p:nvSpPr>
        <p:spPr/>
        <p:txBody>
          <a:bodyPr/>
          <a:lstStyle/>
          <a:p>
            <a:r>
              <a:rPr lang="en-US" dirty="0"/>
              <a:t>Supervised Machine Learning technique that is constructed from decision tree algorithms</a:t>
            </a:r>
          </a:p>
          <a:p>
            <a:r>
              <a:rPr lang="en-US" dirty="0"/>
              <a:t>Random Forrest models are used for classification and regression problems</a:t>
            </a:r>
          </a:p>
          <a:p>
            <a:r>
              <a:rPr lang="en-US" dirty="0"/>
              <a:t>Constructed from many decision trees hence the “Forrest”</a:t>
            </a:r>
          </a:p>
          <a:p>
            <a:r>
              <a:rPr lang="en-US" dirty="0"/>
              <a:t>Outcome is established based on the predictions of the decision trees by taking the average mean output from various trees</a:t>
            </a:r>
          </a:p>
          <a:p>
            <a:r>
              <a:rPr lang="en-US" dirty="0"/>
              <a:t>Proven to reduce overfitting and increase precision</a:t>
            </a:r>
          </a:p>
        </p:txBody>
      </p:sp>
      <p:pic>
        <p:nvPicPr>
          <p:cNvPr id="5" name="Recorded Sound">
            <a:hlinkClick r:id="" action="ppaction://media"/>
            <a:extLst>
              <a:ext uri="{FF2B5EF4-FFF2-40B4-BE49-F238E27FC236}">
                <a16:creationId xmlns:a16="http://schemas.microsoft.com/office/drawing/2014/main" id="{AC8FED04-1E4A-46D2-B82C-C274E26D55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192000" y="3310631"/>
            <a:ext cx="609600" cy="609600"/>
          </a:xfrm>
          <a:prstGeom prst="rect">
            <a:avLst/>
          </a:prstGeom>
        </p:spPr>
      </p:pic>
    </p:spTree>
    <p:extLst>
      <p:ext uri="{BB962C8B-B14F-4D97-AF65-F5344CB8AC3E}">
        <p14:creationId xmlns:p14="http://schemas.microsoft.com/office/powerpoint/2010/main" val="3997556164"/>
      </p:ext>
    </p:extLst>
  </p:cSld>
  <p:clrMapOvr>
    <a:masterClrMapping/>
  </p:clrMapOvr>
  <mc:AlternateContent xmlns:mc="http://schemas.openxmlformats.org/markup-compatibility/2006" xmlns:p14="http://schemas.microsoft.com/office/powerpoint/2010/main">
    <mc:Choice Requires="p14">
      <p:transition spd="slow" p14:dur="2000" advClick="0" advTm="46662"/>
    </mc:Choice>
    <mc:Fallback xmlns="">
      <p:transition spd="slow" advClick="0" advTm="46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2500"/>
                                  </p:stCondLst>
                                  <p:childTnLst>
                                    <p:cmd type="call" cmd="playFrom(0.0)">
                                      <p:cBhvr>
                                        <p:cTn id="6" dur="1180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2504" objId="5"/>
        <p14:stopEvt time="46662" objId="5"/>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E1D289-6AD1-4E76-8AFF-AA8307BA58F4}"/>
              </a:ext>
            </a:extLst>
          </p:cNvPr>
          <p:cNvPicPr>
            <a:picLocks noChangeAspect="1"/>
          </p:cNvPicPr>
          <p:nvPr/>
        </p:nvPicPr>
        <p:blipFill>
          <a:blip r:embed="rId4"/>
          <a:stretch>
            <a:fillRect/>
          </a:stretch>
        </p:blipFill>
        <p:spPr>
          <a:xfrm>
            <a:off x="4467461" y="3196609"/>
            <a:ext cx="3986074" cy="3188859"/>
          </a:xfrm>
          <a:prstGeom prst="rect">
            <a:avLst/>
          </a:prstGeom>
        </p:spPr>
      </p:pic>
      <p:sp>
        <p:nvSpPr>
          <p:cNvPr id="2" name="Title 1">
            <a:extLst>
              <a:ext uri="{FF2B5EF4-FFF2-40B4-BE49-F238E27FC236}">
                <a16:creationId xmlns:a16="http://schemas.microsoft.com/office/drawing/2014/main" id="{B13050B5-10F7-4793-8368-F2285BAD632E}"/>
              </a:ext>
            </a:extLst>
          </p:cNvPr>
          <p:cNvSpPr>
            <a:spLocks noGrp="1"/>
          </p:cNvSpPr>
          <p:nvPr>
            <p:ph type="title"/>
          </p:nvPr>
        </p:nvSpPr>
        <p:spPr/>
        <p:txBody>
          <a:bodyPr/>
          <a:lstStyle/>
          <a:p>
            <a:r>
              <a:rPr lang="en-US" dirty="0"/>
              <a:t>Decision Tree Results</a:t>
            </a:r>
          </a:p>
        </p:txBody>
      </p:sp>
      <p:sp>
        <p:nvSpPr>
          <p:cNvPr id="3" name="Content Placeholder 2">
            <a:extLst>
              <a:ext uri="{FF2B5EF4-FFF2-40B4-BE49-F238E27FC236}">
                <a16:creationId xmlns:a16="http://schemas.microsoft.com/office/drawing/2014/main" id="{5A0B8360-8C16-48DE-BBFC-412AA921A3FF}"/>
              </a:ext>
            </a:extLst>
          </p:cNvPr>
          <p:cNvSpPr>
            <a:spLocks noGrp="1"/>
          </p:cNvSpPr>
          <p:nvPr>
            <p:ph idx="1"/>
          </p:nvPr>
        </p:nvSpPr>
        <p:spPr>
          <a:xfrm>
            <a:off x="1097280" y="2108201"/>
            <a:ext cx="7191609" cy="3760891"/>
          </a:xfrm>
        </p:spPr>
        <p:txBody>
          <a:bodyPr/>
          <a:lstStyle/>
          <a:p>
            <a:r>
              <a:rPr lang="en-US" dirty="0"/>
              <a:t>Training Data – 75% (161 observations)</a:t>
            </a:r>
          </a:p>
          <a:p>
            <a:r>
              <a:rPr lang="en-US" dirty="0"/>
              <a:t>Testing Data – 25% (80 observations)</a:t>
            </a:r>
          </a:p>
          <a:p>
            <a:r>
              <a:rPr lang="en-US" dirty="0"/>
              <a:t>64% Accuracy vs. Testing Data </a:t>
            </a:r>
          </a:p>
        </p:txBody>
      </p:sp>
      <p:pic>
        <p:nvPicPr>
          <p:cNvPr id="7" name="Picture 6">
            <a:extLst>
              <a:ext uri="{FF2B5EF4-FFF2-40B4-BE49-F238E27FC236}">
                <a16:creationId xmlns:a16="http://schemas.microsoft.com/office/drawing/2014/main" id="{DDAA3531-D371-4B8E-99B4-F0B3FB9F9A00}"/>
              </a:ext>
            </a:extLst>
          </p:cNvPr>
          <p:cNvPicPr>
            <a:picLocks noChangeAspect="1"/>
          </p:cNvPicPr>
          <p:nvPr/>
        </p:nvPicPr>
        <p:blipFill>
          <a:blip r:embed="rId5"/>
          <a:stretch>
            <a:fillRect/>
          </a:stretch>
        </p:blipFill>
        <p:spPr>
          <a:xfrm>
            <a:off x="8453535" y="2108201"/>
            <a:ext cx="3738465" cy="4277267"/>
          </a:xfrm>
          <a:prstGeom prst="rect">
            <a:avLst/>
          </a:prstGeom>
        </p:spPr>
      </p:pic>
      <p:pic>
        <p:nvPicPr>
          <p:cNvPr id="10" name="Picture 9">
            <a:extLst>
              <a:ext uri="{FF2B5EF4-FFF2-40B4-BE49-F238E27FC236}">
                <a16:creationId xmlns:a16="http://schemas.microsoft.com/office/drawing/2014/main" id="{4E513BE1-3B11-49F1-87A0-62BE8FE7CAB2}"/>
              </a:ext>
            </a:extLst>
          </p:cNvPr>
          <p:cNvPicPr/>
          <p:nvPr/>
        </p:nvPicPr>
        <p:blipFill>
          <a:blip r:embed="rId6"/>
          <a:stretch>
            <a:fillRect/>
          </a:stretch>
        </p:blipFill>
        <p:spPr>
          <a:xfrm>
            <a:off x="6210253" y="2248313"/>
            <a:ext cx="952500" cy="790575"/>
          </a:xfrm>
          <a:prstGeom prst="rect">
            <a:avLst/>
          </a:prstGeom>
        </p:spPr>
      </p:pic>
      <p:pic>
        <p:nvPicPr>
          <p:cNvPr id="11" name="Recorded Sound">
            <a:hlinkClick r:id="" action="ppaction://media"/>
            <a:extLst>
              <a:ext uri="{FF2B5EF4-FFF2-40B4-BE49-F238E27FC236}">
                <a16:creationId xmlns:a16="http://schemas.microsoft.com/office/drawing/2014/main" id="{D34B2BD5-3BDC-4791-9235-B8B8F1F5597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415830" y="3345755"/>
            <a:ext cx="609600" cy="609600"/>
          </a:xfrm>
          <a:prstGeom prst="rect">
            <a:avLst/>
          </a:prstGeom>
        </p:spPr>
      </p:pic>
    </p:spTree>
    <p:extLst>
      <p:ext uri="{BB962C8B-B14F-4D97-AF65-F5344CB8AC3E}">
        <p14:creationId xmlns:p14="http://schemas.microsoft.com/office/powerpoint/2010/main" val="2566219400"/>
      </p:ext>
    </p:extLst>
  </p:cSld>
  <p:clrMapOvr>
    <a:masterClrMapping/>
  </p:clrMapOvr>
  <mc:AlternateContent xmlns:mc="http://schemas.openxmlformats.org/markup-compatibility/2006" xmlns:p14="http://schemas.microsoft.com/office/powerpoint/2010/main">
    <mc:Choice Requires="p14">
      <p:transition spd="slow" p14:dur="2000" advClick="0" advTm="63985"/>
    </mc:Choice>
    <mc:Fallback xmlns="">
      <p:transition spd="slow" advClick="0" advTm="63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2000"/>
                                  </p:stCondLst>
                                  <p:childTnLst>
                                    <p:cmd type="call" cmd="playFrom(0.0)">
                                      <p:cBhvr>
                                        <p:cTn id="6" dur="19226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extLst>
    <p:ext uri="{E180D4A7-C9FB-4DFB-919C-405C955672EB}">
      <p14:showEvtLst xmlns:p14="http://schemas.microsoft.com/office/powerpoint/2010/main">
        <p14:playEvt time="2018" objId="11"/>
        <p14:stopEvt time="63985" objId="11"/>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0B5-10F7-4793-8368-F2285BAD632E}"/>
              </a:ext>
            </a:extLst>
          </p:cNvPr>
          <p:cNvSpPr>
            <a:spLocks noGrp="1"/>
          </p:cNvSpPr>
          <p:nvPr>
            <p:ph type="title"/>
          </p:nvPr>
        </p:nvSpPr>
        <p:spPr/>
        <p:txBody>
          <a:bodyPr/>
          <a:lstStyle/>
          <a:p>
            <a:r>
              <a:rPr lang="en-US" dirty="0"/>
              <a:t>Results Random Forrest</a:t>
            </a:r>
          </a:p>
        </p:txBody>
      </p:sp>
      <p:sp>
        <p:nvSpPr>
          <p:cNvPr id="3" name="Content Placeholder 2">
            <a:extLst>
              <a:ext uri="{FF2B5EF4-FFF2-40B4-BE49-F238E27FC236}">
                <a16:creationId xmlns:a16="http://schemas.microsoft.com/office/drawing/2014/main" id="{5A0B8360-8C16-48DE-BBFC-412AA921A3FF}"/>
              </a:ext>
            </a:extLst>
          </p:cNvPr>
          <p:cNvSpPr>
            <a:spLocks noGrp="1"/>
          </p:cNvSpPr>
          <p:nvPr>
            <p:ph idx="1"/>
          </p:nvPr>
        </p:nvSpPr>
        <p:spPr>
          <a:xfrm>
            <a:off x="1097280" y="2108201"/>
            <a:ext cx="7191609" cy="3760891"/>
          </a:xfrm>
        </p:spPr>
        <p:txBody>
          <a:bodyPr/>
          <a:lstStyle/>
          <a:p>
            <a:r>
              <a:rPr lang="en-US" dirty="0"/>
              <a:t>Training Data – 75% (161 observations)</a:t>
            </a:r>
          </a:p>
          <a:p>
            <a:r>
              <a:rPr lang="en-US" dirty="0"/>
              <a:t>Testing Data – 25% (80 observations)</a:t>
            </a:r>
          </a:p>
          <a:p>
            <a:r>
              <a:rPr lang="en-US" dirty="0"/>
              <a:t>61% accuracy vs. Testing Data</a:t>
            </a:r>
          </a:p>
        </p:txBody>
      </p:sp>
      <p:pic>
        <p:nvPicPr>
          <p:cNvPr id="4" name="Picture 3">
            <a:extLst>
              <a:ext uri="{FF2B5EF4-FFF2-40B4-BE49-F238E27FC236}">
                <a16:creationId xmlns:a16="http://schemas.microsoft.com/office/drawing/2014/main" id="{0DA325CE-5776-43CF-90BC-95A677F70107}"/>
              </a:ext>
            </a:extLst>
          </p:cNvPr>
          <p:cNvPicPr>
            <a:picLocks noChangeAspect="1"/>
          </p:cNvPicPr>
          <p:nvPr/>
        </p:nvPicPr>
        <p:blipFill>
          <a:blip r:embed="rId4"/>
          <a:stretch>
            <a:fillRect/>
          </a:stretch>
        </p:blipFill>
        <p:spPr>
          <a:xfrm>
            <a:off x="3916623" y="3686723"/>
            <a:ext cx="4366053" cy="2694478"/>
          </a:xfrm>
          <a:prstGeom prst="rect">
            <a:avLst/>
          </a:prstGeom>
        </p:spPr>
      </p:pic>
      <p:pic>
        <p:nvPicPr>
          <p:cNvPr id="5" name="Picture 4">
            <a:extLst>
              <a:ext uri="{FF2B5EF4-FFF2-40B4-BE49-F238E27FC236}">
                <a16:creationId xmlns:a16="http://schemas.microsoft.com/office/drawing/2014/main" id="{434FFD24-DE14-4792-A5D3-3A93DBE5C4DC}"/>
              </a:ext>
            </a:extLst>
          </p:cNvPr>
          <p:cNvPicPr>
            <a:picLocks noChangeAspect="1"/>
          </p:cNvPicPr>
          <p:nvPr/>
        </p:nvPicPr>
        <p:blipFill>
          <a:blip r:embed="rId5"/>
          <a:stretch>
            <a:fillRect/>
          </a:stretch>
        </p:blipFill>
        <p:spPr>
          <a:xfrm>
            <a:off x="0" y="3839851"/>
            <a:ext cx="3961594" cy="2444870"/>
          </a:xfrm>
          <a:prstGeom prst="rect">
            <a:avLst/>
          </a:prstGeom>
        </p:spPr>
      </p:pic>
      <p:pic>
        <p:nvPicPr>
          <p:cNvPr id="7" name="Picture 6">
            <a:extLst>
              <a:ext uri="{FF2B5EF4-FFF2-40B4-BE49-F238E27FC236}">
                <a16:creationId xmlns:a16="http://schemas.microsoft.com/office/drawing/2014/main" id="{9C0894E1-1079-4A74-A99C-F2795E1E8A90}"/>
              </a:ext>
            </a:extLst>
          </p:cNvPr>
          <p:cNvPicPr>
            <a:picLocks noChangeAspect="1"/>
          </p:cNvPicPr>
          <p:nvPr/>
        </p:nvPicPr>
        <p:blipFill>
          <a:blip r:embed="rId6"/>
          <a:stretch>
            <a:fillRect/>
          </a:stretch>
        </p:blipFill>
        <p:spPr>
          <a:xfrm>
            <a:off x="8092292" y="2696547"/>
            <a:ext cx="4099707" cy="3684654"/>
          </a:xfrm>
          <a:prstGeom prst="rect">
            <a:avLst/>
          </a:prstGeom>
        </p:spPr>
      </p:pic>
      <p:sp>
        <p:nvSpPr>
          <p:cNvPr id="8" name="TextBox 7">
            <a:extLst>
              <a:ext uri="{FF2B5EF4-FFF2-40B4-BE49-F238E27FC236}">
                <a16:creationId xmlns:a16="http://schemas.microsoft.com/office/drawing/2014/main" id="{33BD77C4-084A-46CA-A57E-6B4DC8C7A72D}"/>
              </a:ext>
            </a:extLst>
          </p:cNvPr>
          <p:cNvSpPr txBox="1"/>
          <p:nvPr/>
        </p:nvSpPr>
        <p:spPr>
          <a:xfrm>
            <a:off x="1554590" y="3712200"/>
            <a:ext cx="1698171" cy="307777"/>
          </a:xfrm>
          <a:prstGeom prst="rect">
            <a:avLst/>
          </a:prstGeom>
          <a:solidFill>
            <a:schemeClr val="bg1"/>
          </a:solidFill>
        </p:spPr>
        <p:txBody>
          <a:bodyPr wrap="square" rtlCol="0">
            <a:spAutoFit/>
          </a:bodyPr>
          <a:lstStyle/>
          <a:p>
            <a:r>
              <a:rPr lang="en-US" sz="1400" dirty="0"/>
              <a:t>Variable Importance</a:t>
            </a:r>
          </a:p>
        </p:txBody>
      </p:sp>
      <p:pic>
        <p:nvPicPr>
          <p:cNvPr id="9" name="Recorded Sound">
            <a:hlinkClick r:id="" action="ppaction://media"/>
            <a:extLst>
              <a:ext uri="{FF2B5EF4-FFF2-40B4-BE49-F238E27FC236}">
                <a16:creationId xmlns:a16="http://schemas.microsoft.com/office/drawing/2014/main" id="{7588E320-5285-4B6A-88FB-569068BC468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419587" y="2511641"/>
            <a:ext cx="609600" cy="609600"/>
          </a:xfrm>
          <a:prstGeom prst="rect">
            <a:avLst/>
          </a:prstGeom>
        </p:spPr>
      </p:pic>
    </p:spTree>
    <p:extLst>
      <p:ext uri="{BB962C8B-B14F-4D97-AF65-F5344CB8AC3E}">
        <p14:creationId xmlns:p14="http://schemas.microsoft.com/office/powerpoint/2010/main" val="650183463"/>
      </p:ext>
    </p:extLst>
  </p:cSld>
  <p:clrMapOvr>
    <a:masterClrMapping/>
  </p:clrMapOvr>
  <mc:AlternateContent xmlns:mc="http://schemas.openxmlformats.org/markup-compatibility/2006" xmlns:p14="http://schemas.microsoft.com/office/powerpoint/2010/main">
    <mc:Choice Requires="p14">
      <p:transition spd="slow" p14:dur="2000" advClick="0" advTm="73810"/>
    </mc:Choice>
    <mc:Fallback xmlns="">
      <p:transition spd="slow" advClick="0" advTm="73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2000"/>
                                  </p:stCondLst>
                                  <p:childTnLst>
                                    <p:cmd type="call" cmd="playFrom(0.0)">
                                      <p:cBhvr>
                                        <p:cTn id="6" dur="8084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extLst>
    <p:ext uri="{E180D4A7-C9FB-4DFB-919C-405C955672EB}">
      <p14:showEvtLst xmlns:p14="http://schemas.microsoft.com/office/powerpoint/2010/main">
        <p14:playEvt time="2003" objId="9"/>
        <p14:stopEvt time="73810" objId="9"/>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16CA0-EA88-47EC-97D1-EE1D6CAA345A}"/>
              </a:ext>
            </a:extLst>
          </p:cNvPr>
          <p:cNvSpPr>
            <a:spLocks noGrp="1"/>
          </p:cNvSpPr>
          <p:nvPr>
            <p:ph type="title"/>
          </p:nvPr>
        </p:nvSpPr>
        <p:spPr>
          <a:xfrm>
            <a:off x="1097280" y="260098"/>
            <a:ext cx="10058400" cy="1450757"/>
          </a:xfrm>
        </p:spPr>
        <p:txBody>
          <a:bodyPr/>
          <a:lstStyle/>
          <a:p>
            <a:r>
              <a:rPr lang="en-US" dirty="0"/>
              <a:t>Issues/Challenges</a:t>
            </a:r>
          </a:p>
        </p:txBody>
      </p:sp>
      <p:sp>
        <p:nvSpPr>
          <p:cNvPr id="3" name="Content Placeholder 2">
            <a:extLst>
              <a:ext uri="{FF2B5EF4-FFF2-40B4-BE49-F238E27FC236}">
                <a16:creationId xmlns:a16="http://schemas.microsoft.com/office/drawing/2014/main" id="{2E5D30AC-7CEA-49D7-A141-75E525C21EFC}"/>
              </a:ext>
            </a:extLst>
          </p:cNvPr>
          <p:cNvSpPr>
            <a:spLocks noGrp="1"/>
          </p:cNvSpPr>
          <p:nvPr>
            <p:ph idx="1"/>
          </p:nvPr>
        </p:nvSpPr>
        <p:spPr/>
        <p:txBody>
          <a:bodyPr/>
          <a:lstStyle/>
          <a:p>
            <a:r>
              <a:rPr lang="en-US" dirty="0"/>
              <a:t>Trying to find large amount of data that go back multiple decades</a:t>
            </a:r>
          </a:p>
          <a:p>
            <a:r>
              <a:rPr lang="en-US" dirty="0"/>
              <a:t>Getting Date Time formats to match in R with multiple data sets from different sources</a:t>
            </a:r>
          </a:p>
          <a:p>
            <a:r>
              <a:rPr lang="en-US" dirty="0"/>
              <a:t>Other outside, unpredictable factors that affect the stock market/index</a:t>
            </a:r>
          </a:p>
        </p:txBody>
      </p:sp>
      <p:pic>
        <p:nvPicPr>
          <p:cNvPr id="4" name="Recorded Sound">
            <a:hlinkClick r:id="" action="ppaction://media"/>
            <a:extLst>
              <a:ext uri="{FF2B5EF4-FFF2-40B4-BE49-F238E27FC236}">
                <a16:creationId xmlns:a16="http://schemas.microsoft.com/office/drawing/2014/main" id="{4A67290E-3CA1-4E30-8288-877459E765B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316287" y="2819400"/>
            <a:ext cx="609600" cy="609600"/>
          </a:xfrm>
          <a:prstGeom prst="rect">
            <a:avLst/>
          </a:prstGeom>
        </p:spPr>
      </p:pic>
    </p:spTree>
    <p:extLst>
      <p:ext uri="{BB962C8B-B14F-4D97-AF65-F5344CB8AC3E}">
        <p14:creationId xmlns:p14="http://schemas.microsoft.com/office/powerpoint/2010/main" val="506490885"/>
      </p:ext>
    </p:extLst>
  </p:cSld>
  <p:clrMapOvr>
    <a:masterClrMapping/>
  </p:clrMapOvr>
  <mc:AlternateContent xmlns:mc="http://schemas.openxmlformats.org/markup-compatibility/2006" xmlns:p14="http://schemas.microsoft.com/office/powerpoint/2010/main">
    <mc:Choice Requires="p14">
      <p:transition spd="slow" p14:dur="2000" advClick="0" advTm="80901"/>
    </mc:Choice>
    <mc:Fallback xmlns="">
      <p:transition spd="slow" advClick="0" advTm="80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2000"/>
                                  </p:stCondLst>
                                  <p:childTnLst>
                                    <p:cmd type="call" cmd="playFrom(0.0)">
                                      <p:cBhvr>
                                        <p:cTn id="6" dur="4535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019" objId="4"/>
        <p14:stopEvt time="80901" objId="4"/>
      </p14:showEvtLst>
    </p:ext>
  </p:extLst>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1af3243-3dd4-4a8d-8c0d-dd76da1f02a5"/>
    <ds:schemaRef ds:uri="http://www.w3.org/XML/1998/namespace"/>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{0CD5B3A1-FF1F-4936-B725-26FDBDE9084C}tf22712842_win32</Template>
  <TotalTime>679</TotalTime>
  <Words>550</Words>
  <Application>Microsoft Office PowerPoint</Application>
  <PresentationFormat>Widescreen</PresentationFormat>
  <Paragraphs>65</Paragraphs>
  <Slides>11</Slides>
  <Notes>1</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Bookman Old Style</vt:lpstr>
      <vt:lpstr>Calibri</vt:lpstr>
      <vt:lpstr>Franklin Gothic Book</vt:lpstr>
      <vt:lpstr>1_RetrospectVTI</vt:lpstr>
      <vt:lpstr>Predicting the future of the S&amp;P 500 Index</vt:lpstr>
      <vt:lpstr>Background</vt:lpstr>
      <vt:lpstr>Problem Statement</vt:lpstr>
      <vt:lpstr>Data</vt:lpstr>
      <vt:lpstr>Methods (Decision Trees)</vt:lpstr>
      <vt:lpstr>Methods (Random Forrest) </vt:lpstr>
      <vt:lpstr>Decision Tree Results</vt:lpstr>
      <vt:lpstr>Results Random Forrest</vt:lpstr>
      <vt:lpstr>Issues/Challenges</vt:lpstr>
      <vt:lpstr>Future Steps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future of the S&amp;P 500 Index</dc:title>
  <dc:creator>Rinaman, Ori</dc:creator>
  <cp:lastModifiedBy>Rinaman, Ori</cp:lastModifiedBy>
  <cp:revision>32</cp:revision>
  <dcterms:created xsi:type="dcterms:W3CDTF">2021-10-31T22:05:12Z</dcterms:created>
  <dcterms:modified xsi:type="dcterms:W3CDTF">2021-11-19T16:23:00Z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